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7" r:id="rId1"/>
  </p:sldMasterIdLst>
  <p:notesMasterIdLst>
    <p:notesMasterId r:id="rId34"/>
  </p:notesMasterIdLst>
  <p:sldIdLst>
    <p:sldId id="256" r:id="rId2"/>
    <p:sldId id="259" r:id="rId3"/>
    <p:sldId id="258" r:id="rId4"/>
    <p:sldId id="288" r:id="rId5"/>
    <p:sldId id="290" r:id="rId6"/>
    <p:sldId id="291" r:id="rId7"/>
    <p:sldId id="292" r:id="rId8"/>
    <p:sldId id="293" r:id="rId9"/>
    <p:sldId id="328" r:id="rId10"/>
    <p:sldId id="329" r:id="rId11"/>
    <p:sldId id="271" r:id="rId12"/>
    <p:sldId id="283" r:id="rId13"/>
    <p:sldId id="326" r:id="rId14"/>
    <p:sldId id="327" r:id="rId15"/>
    <p:sldId id="261" r:id="rId16"/>
    <p:sldId id="297" r:id="rId17"/>
    <p:sldId id="298" r:id="rId18"/>
    <p:sldId id="319" r:id="rId19"/>
    <p:sldId id="320" r:id="rId20"/>
    <p:sldId id="321" r:id="rId21"/>
    <p:sldId id="322" r:id="rId22"/>
    <p:sldId id="324" r:id="rId23"/>
    <p:sldId id="325" r:id="rId24"/>
    <p:sldId id="282" r:id="rId25"/>
    <p:sldId id="264" r:id="rId26"/>
    <p:sldId id="299" r:id="rId27"/>
    <p:sldId id="275" r:id="rId28"/>
    <p:sldId id="318" r:id="rId29"/>
    <p:sldId id="330" r:id="rId30"/>
    <p:sldId id="331" r:id="rId31"/>
    <p:sldId id="332" r:id="rId32"/>
    <p:sldId id="31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84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5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r>
              <a:rPr lang="en-US" altLang="ko-KR" sz="1800" b="0" i="0" baseline="0" dirty="0">
                <a:effectLst/>
              </a:rPr>
              <a:t>Q. </a:t>
            </a:r>
            <a:r>
              <a:rPr lang="ko-KR" altLang="ko-KR" sz="1800" dirty="0">
                <a:effectLst/>
              </a:rPr>
              <a:t>평소에 맥주를 </a:t>
            </a:r>
            <a:r>
              <a:rPr lang="ko-KR" altLang="ko-KR" sz="1800" dirty="0" err="1">
                <a:effectLst/>
              </a:rPr>
              <a:t>즐겨드시나요</a:t>
            </a:r>
            <a:r>
              <a:rPr lang="en-US" altLang="ko-KR" sz="1800" dirty="0">
                <a:effectLst/>
              </a:rPr>
              <a:t>?</a:t>
            </a:r>
            <a:endParaRPr lang="ko-KR" altLang="ko-KR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-1" styleIndex="-1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-1" styleIndex="-1"/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7473646"/>
        <c:axId val="42361122"/>
      </c:barChart>
      <c:catAx>
        <c:axId val="23747364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42361122"/>
        <c:crosses val="autoZero"/>
        <c:auto val="1"/>
        <c:lblAlgn val="ctr"/>
        <c:lblOffset val="100"/>
        <c:tickMarkSkip val="1"/>
        <c:noMultiLvlLbl val="0"/>
      </c:catAx>
      <c:valAx>
        <c:axId val="4236112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37473646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overlay val="0"/>
    </c:legend>
    <c:plotVisOnly val="0"/>
    <c:dispBlanksAs val="gap"/>
    <c:showDLblsOverMax val="1"/>
  </c:chart>
  <c:spPr>
    <a:solidFill>
      <a:srgbClr val="F4F5F9"/>
    </a:solidFill>
    <a:ln w="9525" cap="flat" cmpd="sng" algn="ctr">
      <a:noFill/>
      <a:prstDash val="solid"/>
      <a:round/>
      <a:headEnd w="med" len="med"/>
      <a:tailEnd w="med" len="med"/>
    </a:ln>
  </c:spPr>
  <c:txPr>
    <a:bodyPr rot="0" vert="horz" wrap="none" lIns="0" tIns="0" rIns="0" bIns="0" anchor="ctr" anchorCtr="1"/>
    <a:lstStyle/>
    <a:p>
      <a:pPr algn="l">
        <a:defRPr sz="1200" b="0" i="0" u="none">
          <a:latin typeface="한둥근체 돋움"/>
          <a:ea typeface="한둥근체 돋움"/>
          <a:cs typeface="한둥근체 돋움"/>
          <a:sym typeface="한둥근체 돋움"/>
        </a:defRPr>
      </a:pPr>
      <a:endParaRPr lang="ko-KR"/>
    </a:p>
  </c:txPr>
  <c:externalData r:id="rId1">
    <c:autoUpdate val="0"/>
  </c:externalData>
  <c:userShapes r:id="rId2"/>
  <c:extLst>
    <c:ext uri="CC8EB2C9-7E31-499d-B8F2-F6CE61031016">
      <ho:hncChartStyle xmlns:ho="http://schemas.haansoft.com/office/8.0" layoutIndex="-1" colorIndex="0" styleIndex="0"/>
    </c:ext>
  </c:extLst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0.00342</cdr:x>
      <cdr:y>0</cdr:y>
    </cdr:from>
    <cdr:to>
      <cdr:x>0.99658</cdr:x>
      <cdr:y>0.98345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99001826-7EB8-4243-A2B5-81F50EB13EA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6867" y="-2515599"/>
          <a:ext cx="4895238" cy="3663527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720914A-F7F1-4CC4-97F1-AE8C5B4DED4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928973" cy="380365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0.00557</cdr:x>
      <cdr:y>0</cdr:y>
    </cdr:from>
    <cdr:to>
      <cdr:x>0.99443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4A3665C-0FB0-45CA-95B9-4350D17DD31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7430" y="0"/>
          <a:ext cx="4874111" cy="3586808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0.00298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C25E3C7D-A309-4F89-B92E-C2D02C581F9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11332"/>
          <a:ext cx="4543655" cy="379231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656B1F4-4473-4E42-931C-FB415B8F676D}" type="datetime1">
              <a:rPr lang="ko-KR" altLang="en-US"/>
              <a:pPr lvl="0">
                <a:defRPr/>
              </a:pPr>
              <a:t>2021-05-30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38A6F29-9B70-4CC0-B085-9FE84466E74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186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23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B69F8F-3B03-43B3-A99C-8EB2ECEDAB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C41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0F2FC1-A866-40E4-87F2-9F59CD9C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350" y="3605213"/>
            <a:ext cx="8185150" cy="995362"/>
          </a:xfrm>
        </p:spPr>
        <p:txBody>
          <a:bodyPr anchor="b">
            <a:normAutofit/>
          </a:bodyPr>
          <a:lstStyle>
            <a:lvl1pPr>
              <a:defRPr sz="6000">
                <a:solidFill>
                  <a:srgbClr val="F4F5F9"/>
                </a:solidFill>
              </a:defRPr>
            </a:lvl1pPr>
          </a:lstStyle>
          <a:p>
            <a:r>
              <a:rPr lang="ko-KR" altLang="en-US" dirty="0"/>
              <a:t>구역 제목</a:t>
            </a:r>
            <a:r>
              <a:rPr lang="en-US" altLang="ko-KR" dirty="0"/>
              <a:t>(</a:t>
            </a:r>
            <a:r>
              <a:rPr lang="ko-KR" altLang="en-US" dirty="0"/>
              <a:t>배경사진 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E44D1-B029-4008-8F5C-EA1C0262D8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5350" y="4551364"/>
            <a:ext cx="8185150" cy="33655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DDDF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부가설명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038771-BFB9-4815-BFCE-C4362A8B8B89}"/>
              </a:ext>
            </a:extLst>
          </p:cNvPr>
          <p:cNvSpPr/>
          <p:nvPr userDrawn="1"/>
        </p:nvSpPr>
        <p:spPr>
          <a:xfrm>
            <a:off x="558800" y="3567112"/>
            <a:ext cx="273050" cy="1358901"/>
          </a:xfrm>
          <a:prstGeom prst="rect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9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276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미디어 및 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11801" y="1854200"/>
            <a:ext cx="51943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8340B11-3220-438C-BFBF-856F8CEFFF0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511299" y="1854200"/>
            <a:ext cx="38052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1848976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35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E0C8D79-EA0B-465E-95A0-72CF9FCAB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5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1987686-002E-4B1E-86BA-DAA6526147F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6958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598B3AA-0BEB-4CB3-B5B7-E952431ECDB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858126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AB4F17-E8AF-484C-B2AB-65BEA4790750}"/>
              </a:ext>
            </a:extLst>
          </p:cNvPr>
          <p:cNvCxnSpPr/>
          <p:nvPr userDrawn="1"/>
        </p:nvCxnSpPr>
        <p:spPr>
          <a:xfrm>
            <a:off x="4533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7261E4-AD4C-4D43-B2B7-992355BBED6F}"/>
              </a:ext>
            </a:extLst>
          </p:cNvPr>
          <p:cNvCxnSpPr/>
          <p:nvPr userDrawn="1"/>
        </p:nvCxnSpPr>
        <p:spPr>
          <a:xfrm>
            <a:off x="7708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AD13C406-876E-43F6-8C5B-C62F158EF2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398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F2D57544-F2AC-4674-9A7B-2207BCDE04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02113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4993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7816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23E7E9-AAA1-489C-8AEE-581EE31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ACC76-7113-4A4D-97A2-0B055349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B221D-61A7-4FE4-9D07-0C9B7B14E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02E8-470E-48C1-B126-8CFFC69D7ECC}" type="datetimeFigureOut">
              <a:rPr lang="ko-KR" altLang="en-US" smtClean="0"/>
              <a:t>2021-05-30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0408A-BADE-4479-BA62-1C8769112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646C6-91CD-411B-B2AA-015EE95CF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1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5" r:id="rId5"/>
    <p:sldLayoutId id="2147483653" r:id="rId6"/>
    <p:sldLayoutId id="2147483654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 spc="0">
          <a:solidFill>
            <a:srgbClr val="252C4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49230" y="1903229"/>
            <a:ext cx="3693535" cy="42530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1978" y="2434857"/>
            <a:ext cx="4708038" cy="839971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/>
              <a:t>최종발표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252585" y="3606499"/>
            <a:ext cx="3692525" cy="1502344"/>
          </a:xfrm>
        </p:spPr>
        <p:txBody>
          <a:bodyPr/>
          <a:lstStyle/>
          <a:p>
            <a:pPr lvl="0">
              <a:defRPr/>
            </a:pPr>
            <a:r>
              <a:rPr lang="en-US" altLang="ko-KR" sz="2000" dirty="0"/>
              <a:t>5</a:t>
            </a:r>
            <a:r>
              <a:rPr lang="ko-KR" altLang="en-US" sz="2000" dirty="0"/>
              <a:t>조</a:t>
            </a:r>
          </a:p>
          <a:p>
            <a:pPr lvl="0">
              <a:defRPr/>
            </a:pPr>
            <a:r>
              <a:rPr lang="en-US" altLang="ko-KR" dirty="0"/>
              <a:t>60162135 </a:t>
            </a:r>
            <a:r>
              <a:rPr lang="ko-KR" altLang="en-US" dirty="0" err="1"/>
              <a:t>변윤수</a:t>
            </a:r>
            <a:endParaRPr lang="en-US" altLang="ko-KR" dirty="0"/>
          </a:p>
          <a:p>
            <a:pPr lvl="0">
              <a:defRPr/>
            </a:pPr>
            <a:r>
              <a:rPr lang="en-US" altLang="ko-KR" dirty="0"/>
              <a:t>60162100</a:t>
            </a:r>
            <a:r>
              <a:rPr lang="ko-KR" altLang="en-US" dirty="0"/>
              <a:t> 김상범</a:t>
            </a:r>
          </a:p>
          <a:p>
            <a:pPr lvl="0">
              <a:defRPr/>
            </a:pPr>
            <a:r>
              <a:rPr lang="en-US" altLang="ko-KR" dirty="0"/>
              <a:t>60172137</a:t>
            </a:r>
            <a:r>
              <a:rPr lang="ko-KR" altLang="en-US" dirty="0"/>
              <a:t> 김상우</a:t>
            </a:r>
            <a:endParaRPr lang="en-US" altLang="ko-KR" dirty="0"/>
          </a:p>
          <a:p>
            <a:pPr lvl="0">
              <a:defRPr/>
            </a:pPr>
            <a:r>
              <a:rPr lang="en-US" altLang="ko-KR" dirty="0"/>
              <a:t>60162133 </a:t>
            </a:r>
            <a:r>
              <a:rPr lang="ko-KR" altLang="en-US" dirty="0" err="1"/>
              <a:t>백종욱</a:t>
            </a:r>
            <a:endParaRPr lang="en-US" altLang="ko-KR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2341" y="711648"/>
            <a:ext cx="5849954" cy="8390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smtClean="0"/>
              <a:t>설계 목적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sz="2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305696"/>
            <a:ext cx="992188" cy="365125"/>
          </a:xfr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4F5F9"/>
                </a:solidFill>
                <a:effectLst/>
                <a:uLnTx/>
                <a:uFillTx/>
                <a:latin typeface="한둥근체 돋움"/>
                <a:cs typeface="+mn-cs"/>
              </a:rPr>
              <a:t>18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3C2AFA7-5BF9-4437-9677-D7927A30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2" y="2917451"/>
            <a:ext cx="16847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52C41"/>
              </a:solidFill>
              <a:effectLst/>
              <a:uLnTx/>
              <a:uFillTx/>
              <a:latin typeface="한둥근체 돋움"/>
              <a:cs typeface="+mn-cs"/>
            </a:endParaRPr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21952" y="1924733"/>
            <a:ext cx="10850581" cy="4275016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 smtClean="0"/>
              <a:t> 바코드를 </a:t>
            </a:r>
            <a:r>
              <a:rPr lang="ko-KR" altLang="en-US" dirty="0"/>
              <a:t>찍는 방법으로 맥주의 정보를 찾는데 시간을 아낄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 </a:t>
            </a:r>
            <a:r>
              <a:rPr lang="ko-KR" altLang="en-US" dirty="0" err="1"/>
              <a:t>사용자별로</a:t>
            </a:r>
            <a:r>
              <a:rPr lang="ko-KR" altLang="en-US" dirty="0"/>
              <a:t> 계정을 </a:t>
            </a:r>
            <a:r>
              <a:rPr lang="ko-KR" altLang="en-US" dirty="0" smtClean="0"/>
              <a:t>만들게 끔 </a:t>
            </a:r>
            <a:r>
              <a:rPr lang="ko-KR" altLang="en-US" dirty="0"/>
              <a:t>하여 고객들의 정보를 체계적으로 관리합니다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 </a:t>
            </a:r>
            <a:r>
              <a:rPr lang="ko-KR" altLang="en-US" dirty="0"/>
              <a:t>앱을 사용하는 사람들이 평가한 평점을 기준으로 맥주를 랭킹으로 나타내어 </a:t>
            </a:r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인기 </a:t>
            </a:r>
            <a:r>
              <a:rPr lang="ko-KR" altLang="en-US" dirty="0" err="1" smtClean="0"/>
              <a:t>있었는</a:t>
            </a:r>
            <a:r>
              <a:rPr lang="ko-KR" altLang="en-US" dirty="0" smtClean="0"/>
              <a:t> </a:t>
            </a:r>
            <a:r>
              <a:rPr lang="ko-KR" altLang="en-US" dirty="0"/>
              <a:t>맥주가 무엇인지 알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ko-KR" altLang="en-US" dirty="0" err="1" smtClean="0"/>
              <a:t>즐겨찾기</a:t>
            </a:r>
            <a:r>
              <a:rPr lang="ko-KR" altLang="en-US" dirty="0" smtClean="0"/>
              <a:t> </a:t>
            </a:r>
            <a:r>
              <a:rPr lang="ko-KR" altLang="en-US" dirty="0"/>
              <a:t>기능을 통해 자신이 마음에 </a:t>
            </a:r>
            <a:r>
              <a:rPr lang="ko-KR" altLang="en-US" dirty="0" smtClean="0"/>
              <a:t>들어 하는 </a:t>
            </a:r>
            <a:r>
              <a:rPr lang="ko-KR" altLang="en-US" dirty="0"/>
              <a:t>맥주를 저장할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연간 </a:t>
            </a:r>
            <a:r>
              <a:rPr lang="ko-KR" altLang="en-US" dirty="0"/>
              <a:t>네이버 맥주 검색 </a:t>
            </a:r>
            <a:r>
              <a:rPr lang="ko-KR" altLang="en-US" dirty="0" err="1"/>
              <a:t>데어터를</a:t>
            </a:r>
            <a:r>
              <a:rPr lang="ko-KR" altLang="en-US" dirty="0"/>
              <a:t> 통해 </a:t>
            </a:r>
            <a:r>
              <a:rPr lang="ko-KR" altLang="en-US" dirty="0" smtClean="0"/>
              <a:t>연령대별 </a:t>
            </a:r>
            <a:r>
              <a:rPr lang="ko-KR" altLang="en-US" dirty="0"/>
              <a:t>맥주 선호도와 성별 맥주 선호도를 </a:t>
            </a:r>
            <a:endParaRPr lang="en-US" altLang="ko-KR" dirty="0" smtClean="0"/>
          </a:p>
          <a:p>
            <a:pPr marL="0" indent="0" fontAlgn="base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분석하여 </a:t>
            </a:r>
            <a:r>
              <a:rPr lang="ko-KR" altLang="en-US" dirty="0"/>
              <a:t>나타냅니다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 smtClean="0"/>
              <a:t>맥주에 </a:t>
            </a:r>
            <a:r>
              <a:rPr lang="ko-KR" altLang="en-US" dirty="0"/>
              <a:t>대한 정보를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r>
              <a:rPr lang="en-US" altLang="ko-KR" dirty="0"/>
              <a:t>(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종류</a:t>
            </a:r>
            <a:r>
              <a:rPr lang="en-US" altLang="ko-KR" dirty="0"/>
              <a:t>)</a:t>
            </a:r>
            <a:r>
              <a:rPr lang="ko-KR" altLang="en-US" dirty="0"/>
              <a:t>로 나누어 체계적으로 정보를 열람할 수 있습니다</a:t>
            </a:r>
          </a:p>
          <a:p>
            <a:pPr fontAlgn="base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76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3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문제 해결에 적용된 소프트웨어</a:t>
            </a:r>
            <a:r>
              <a:rPr lang="en-US" altLang="ko-KR" sz="4000" dirty="0" smtClean="0"/>
              <a:t> </a:t>
            </a:r>
            <a:endParaRPr lang="ko-KR" altLang="en-US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3856" y="543489"/>
            <a:ext cx="5849954" cy="8390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/>
              <a:t>Firebase Database </a:t>
            </a:r>
            <a:r>
              <a:rPr lang="ko-KR" altLang="en-US" dirty="0"/>
              <a:t>선정</a:t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sz="2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305696"/>
            <a:ext cx="992188" cy="365125"/>
          </a:xfrm>
        </p:spPr>
        <p:txBody>
          <a:bodyPr/>
          <a:lstStyle/>
          <a:p>
            <a:pPr lvl="0" algn="ctr">
              <a:defRPr/>
            </a:pPr>
            <a:r>
              <a:rPr lang="en-US" altLang="ko-KR" dirty="0"/>
              <a:t>18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62FFFB7-3E51-4591-9247-43D925CE4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067295"/>
              </p:ext>
            </p:extLst>
          </p:nvPr>
        </p:nvGraphicFramePr>
        <p:xfrm>
          <a:off x="1773856" y="1521230"/>
          <a:ext cx="8499697" cy="4191081"/>
        </p:xfrm>
        <a:graphic>
          <a:graphicData uri="http://schemas.openxmlformats.org/drawingml/2006/table">
            <a:tbl>
              <a:tblPr/>
              <a:tblGrid>
                <a:gridCol w="2006021">
                  <a:extLst>
                    <a:ext uri="{9D8B030D-6E8A-4147-A177-3AD203B41FA5}">
                      <a16:colId xmlns:a16="http://schemas.microsoft.com/office/drawing/2014/main" val="424485156"/>
                    </a:ext>
                  </a:extLst>
                </a:gridCol>
                <a:gridCol w="6493676">
                  <a:extLst>
                    <a:ext uri="{9D8B030D-6E8A-4147-A177-3AD203B41FA5}">
                      <a16:colId xmlns:a16="http://schemas.microsoft.com/office/drawing/2014/main" val="1529548935"/>
                    </a:ext>
                  </a:extLst>
                </a:gridCol>
              </a:tblGrid>
              <a:tr h="12123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구현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파이어 베이스 사용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61526"/>
                  </a:ext>
                </a:extLst>
              </a:tr>
              <a:tr h="992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</a:t>
                      </a: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 정보 저장</a:t>
                      </a:r>
                      <a:endParaRPr lang="ko-KR" altLang="en-US" sz="1000" b="1" kern="0" spc="0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회원들의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UID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와 정보 및 검색 내역을 저장하고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히스토리 및 랭킹을 표시할 때 꺼내어 사용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452703"/>
                  </a:ext>
                </a:extLst>
              </a:tr>
              <a:tr h="992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맥주 정보 저장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맥주 바코드 정보를 저장하고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크롤링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할때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꺼내어 사용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649546"/>
                  </a:ext>
                </a:extLst>
              </a:tr>
              <a:tr h="992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정보 저장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사용자들이 작성한 게시판 정보를 저장한다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466776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83C2AFA7-5BF9-4437-9677-D7927A30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2" y="2917451"/>
            <a:ext cx="16847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3856" y="543489"/>
            <a:ext cx="5849954" cy="8390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Jsoup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sz="2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305696"/>
            <a:ext cx="992188" cy="365125"/>
          </a:xfrm>
        </p:spPr>
        <p:txBody>
          <a:bodyPr/>
          <a:lstStyle/>
          <a:p>
            <a:pPr lvl="0" algn="ctr">
              <a:defRPr/>
            </a:pPr>
            <a:r>
              <a:rPr lang="en-US" altLang="ko-KR" dirty="0"/>
              <a:t>18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3C2AFA7-5BF9-4437-9677-D7927A30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2" y="2917451"/>
            <a:ext cx="16847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B3222C-7FFE-45F2-B426-50EF4A03D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591830"/>
              </p:ext>
            </p:extLst>
          </p:nvPr>
        </p:nvGraphicFramePr>
        <p:xfrm>
          <a:off x="1773856" y="2203190"/>
          <a:ext cx="9124130" cy="2560320"/>
        </p:xfrm>
        <a:graphic>
          <a:graphicData uri="http://schemas.openxmlformats.org/drawingml/2006/table">
            <a:tbl>
              <a:tblPr/>
              <a:tblGrid>
                <a:gridCol w="1084106">
                  <a:extLst>
                    <a:ext uri="{9D8B030D-6E8A-4147-A177-3AD203B41FA5}">
                      <a16:colId xmlns:a16="http://schemas.microsoft.com/office/drawing/2014/main" val="1171452049"/>
                    </a:ext>
                  </a:extLst>
                </a:gridCol>
                <a:gridCol w="8040024">
                  <a:extLst>
                    <a:ext uri="{9D8B030D-6E8A-4147-A177-3AD203B41FA5}">
                      <a16:colId xmlns:a16="http://schemas.microsoft.com/office/drawing/2014/main" val="822423937"/>
                    </a:ext>
                  </a:extLst>
                </a:gridCol>
              </a:tblGrid>
              <a:tr h="4229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구현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Jsoup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</a:t>
                      </a: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크롤링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사용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50368"/>
                  </a:ext>
                </a:extLst>
              </a:tr>
              <a:tr h="21374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크롤링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바코드에 해당하는 맥주의 정보를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wine21.com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에서 크롤링한다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47576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84B0CAFB-D027-4C02-97B8-06C3A2CB2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275" y="3387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3856" y="543489"/>
            <a:ext cx="5849954" cy="8390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선호 해시태그</a:t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sz="23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305696"/>
            <a:ext cx="992188" cy="365125"/>
          </a:xfrm>
        </p:spPr>
        <p:txBody>
          <a:bodyPr/>
          <a:lstStyle/>
          <a:p>
            <a:pPr lvl="0" algn="ctr">
              <a:defRPr/>
            </a:pPr>
            <a:r>
              <a:rPr lang="en-US" altLang="ko-KR" dirty="0"/>
              <a:t>18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B36EAA3-C495-43B1-AD68-709FC3ACE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981101"/>
              </p:ext>
            </p:extLst>
          </p:nvPr>
        </p:nvGraphicFramePr>
        <p:xfrm>
          <a:off x="1527301" y="1741516"/>
          <a:ext cx="8431347" cy="3374967"/>
        </p:xfrm>
        <a:graphic>
          <a:graphicData uri="http://schemas.openxmlformats.org/drawingml/2006/table">
            <a:tbl>
              <a:tblPr/>
              <a:tblGrid>
                <a:gridCol w="2047172">
                  <a:extLst>
                    <a:ext uri="{9D8B030D-6E8A-4147-A177-3AD203B41FA5}">
                      <a16:colId xmlns:a16="http://schemas.microsoft.com/office/drawing/2014/main" val="356687935"/>
                    </a:ext>
                  </a:extLst>
                </a:gridCol>
                <a:gridCol w="6384175">
                  <a:extLst>
                    <a:ext uri="{9D8B030D-6E8A-4147-A177-3AD203B41FA5}">
                      <a16:colId xmlns:a16="http://schemas.microsoft.com/office/drawing/2014/main" val="3208233776"/>
                    </a:ext>
                  </a:extLst>
                </a:gridCol>
              </a:tblGrid>
              <a:tr h="9762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구현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선호 해시태그 띄우기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647092"/>
                  </a:ext>
                </a:extLst>
              </a:tr>
              <a:tr h="7995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네이버에서 해당 맥주의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2020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일부터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2021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 검색 기록을 모두 수집한다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90576"/>
                  </a:ext>
                </a:extLst>
              </a:tr>
              <a:tr h="7995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나이별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성별 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엑셀에서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20, 30, 40, 50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대 나이별로 분류하고 남성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여성별로 맥주를 분류한 후에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위부터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위까지 나타낸다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823803"/>
                  </a:ext>
                </a:extLst>
              </a:tr>
              <a:tr h="7995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CSV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파일 데이터 적용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엑셀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CSV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파일을 안드로이드로 가져와 맥주 정보 화면에 해시태그로 띄운다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4813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4F4FA96-E9B2-4667-BD00-60BF8CBEC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771" y="2925763"/>
            <a:ext cx="14516504" cy="33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기능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ctr">
              <a:defRPr/>
            </a:pPr>
            <a:r>
              <a:rPr lang="en-US" altLang="ko-KR" dirty="0"/>
              <a:t>16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EE7698DB-71D7-49CF-A33C-B1478ECFCF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6A189E3-CCBA-4BCE-9454-A5D93D92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19" y="1324718"/>
            <a:ext cx="7618926" cy="35126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9CFCE8-0FFB-4C72-977E-A1208CDC0A6E}"/>
              </a:ext>
            </a:extLst>
          </p:cNvPr>
          <p:cNvSpPr/>
          <p:nvPr/>
        </p:nvSpPr>
        <p:spPr>
          <a:xfrm>
            <a:off x="1837046" y="5002564"/>
            <a:ext cx="6096000" cy="13601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먼저 앱을 실행하면 나타나는 로딩 화면과 몇 초 뒤 나타나는 메인 비어 화면입니다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로그인 하려면 내 정보 </a:t>
            </a:r>
            <a:endParaRPr lang="en-US" altLang="ko-KR" kern="0" dirty="0" smtClea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탭을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누르고 로그인하거나 회원가입을 진행하면 됩니다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47" y="2054711"/>
            <a:ext cx="6981153" cy="27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AC9EA84-43F1-4590-B113-FECAE2EA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453896"/>
            <a:ext cx="6967727" cy="34444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6" y="5109854"/>
            <a:ext cx="6096000" cy="13601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하단 탭에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가지 탭이 있습니다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비어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화면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), </a:t>
            </a:r>
            <a:endParaRPr lang="en-US" altLang="ko-KR" kern="0" dirty="0" smtClea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랭킹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내 정보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바코드 찍기 기능이 있습니다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en-US" altLang="ko-KR" kern="0" dirty="0" smtClea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69850" marR="50800"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각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탭을 누르면 해당 화면으로 넘어갑니다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07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(3)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5" y="5009857"/>
            <a:ext cx="69298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먼저 메인 비어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fontAlgn="base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비어에는 국가별 맥주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가지씩 사용자가 보기 편하게 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fontAlgn="base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보여주는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팝업 화면이 나타납니다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fontAlgn="base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현재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미국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벨기에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대한민국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독일 맥주 팝업이 있으며 더 추가할 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fontAlgn="base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예정입니다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맥주를 누르면 맥주 정보 화면으로 넘어갑니다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59579-F858-4B7E-B59C-6BAE40D3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387178"/>
            <a:ext cx="6120130" cy="33023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387177"/>
            <a:ext cx="2002536" cy="33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6" y="519273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 다음으로 랭킹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앱을 사용하는 사용자들이 매긴 맥주 평점이며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위부터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위까지만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나타냅니다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맥주를 누르면 맥주 화면으로 넘어가고 그곳에서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평점을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fontAlgn="base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매길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 있습니다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742944C8-19B7-482D-B9BA-99512C09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624922"/>
            <a:ext cx="6120130" cy="328396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624922"/>
            <a:ext cx="2026666" cy="303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6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823576" y="2134393"/>
            <a:ext cx="5226050" cy="4153645"/>
          </a:xfrm>
        </p:spPr>
        <p:txBody>
          <a:bodyPr/>
          <a:lstStyle/>
          <a:p>
            <a:pPr lvl="0">
              <a:defRPr/>
            </a:pPr>
            <a:r>
              <a:rPr lang="ko-KR" altLang="en-US" sz="2000" dirty="0"/>
              <a:t>개발 배경</a:t>
            </a:r>
          </a:p>
          <a:p>
            <a:pPr lvl="0">
              <a:defRPr/>
            </a:pPr>
            <a:r>
              <a:rPr lang="ko-KR" altLang="en-US" sz="2000" dirty="0" smtClean="0"/>
              <a:t>설계 목적</a:t>
            </a:r>
            <a:endParaRPr lang="en-US" altLang="ko-KR" sz="2000" dirty="0"/>
          </a:p>
          <a:p>
            <a:pPr lvl="0">
              <a:defRPr/>
            </a:pPr>
            <a:r>
              <a:rPr lang="ko-KR" altLang="en-US" sz="2000" dirty="0" smtClean="0"/>
              <a:t>문제 해결에 적용된 소프트웨어</a:t>
            </a:r>
            <a:endParaRPr lang="en-US" altLang="ko-KR" sz="2000" dirty="0" smtClean="0"/>
          </a:p>
          <a:p>
            <a:pPr lvl="0">
              <a:defRPr/>
            </a:pPr>
            <a:r>
              <a:rPr lang="ko-KR" altLang="en-US" sz="2000" dirty="0" smtClean="0"/>
              <a:t>기능 설명</a:t>
            </a:r>
            <a:endParaRPr lang="en-US" altLang="ko-KR" sz="2000" dirty="0" smtClean="0"/>
          </a:p>
          <a:p>
            <a:pPr lvl="0">
              <a:defRPr/>
            </a:pPr>
            <a:r>
              <a:rPr lang="ko-KR" altLang="en-US" sz="2000" dirty="0" smtClean="0"/>
              <a:t>개선된 점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바뀐 점</a:t>
            </a:r>
            <a:r>
              <a:rPr lang="en-US" altLang="ko-KR" sz="2000" dirty="0" smtClean="0"/>
              <a:t>)</a:t>
            </a:r>
          </a:p>
          <a:p>
            <a:pPr lvl="0">
              <a:defRPr/>
            </a:pPr>
            <a:r>
              <a:rPr lang="ko-KR" altLang="en-US" sz="2000" dirty="0" smtClean="0"/>
              <a:t>시연</a:t>
            </a:r>
            <a:endParaRPr lang="ko-KR" altLang="en-US" dirty="0"/>
          </a:p>
          <a:p>
            <a:pPr lvl="0">
              <a:defRPr/>
            </a:pPr>
            <a:r>
              <a:rPr lang="ko-KR" altLang="en-US" sz="2000" dirty="0" err="1" smtClean="0"/>
              <a:t>팀구성</a:t>
            </a:r>
            <a:r>
              <a:rPr lang="ko-KR" altLang="en-US" sz="2000" dirty="0" smtClean="0"/>
              <a:t> 및 </a:t>
            </a:r>
            <a:r>
              <a:rPr lang="ko-KR" altLang="en-US" sz="2000" dirty="0" err="1" smtClean="0"/>
              <a:t>배운점</a:t>
            </a:r>
            <a:endParaRPr lang="ko-KR" altLang="en-US" sz="2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017126" y="2134393"/>
            <a:ext cx="806450" cy="4723607"/>
          </a:xfrm>
        </p:spPr>
        <p:txBody>
          <a:bodyPr/>
          <a:lstStyle/>
          <a:p>
            <a:pPr lvl="0">
              <a:defRPr/>
            </a:pPr>
            <a:r>
              <a:rPr lang="en-US" altLang="ko-KR" sz="3000" dirty="0"/>
              <a:t>1.</a:t>
            </a:r>
          </a:p>
          <a:p>
            <a:pPr lvl="0">
              <a:defRPr/>
            </a:pPr>
            <a:r>
              <a:rPr lang="en-US" altLang="ko-KR" sz="3000" dirty="0"/>
              <a:t>2.</a:t>
            </a:r>
          </a:p>
          <a:p>
            <a:pPr lvl="0">
              <a:defRPr/>
            </a:pPr>
            <a:r>
              <a:rPr lang="en-US" altLang="ko-KR" sz="3000" dirty="0"/>
              <a:t>3.</a:t>
            </a:r>
          </a:p>
          <a:p>
            <a:pPr lvl="0">
              <a:defRPr/>
            </a:pPr>
            <a:r>
              <a:rPr lang="en-US" altLang="ko-KR" sz="3000" dirty="0"/>
              <a:t>4.</a:t>
            </a:r>
          </a:p>
          <a:p>
            <a:pPr lvl="0">
              <a:defRPr/>
            </a:pPr>
            <a:r>
              <a:rPr lang="en-US" altLang="ko-KR" sz="3000" dirty="0"/>
              <a:t>5.</a:t>
            </a:r>
          </a:p>
          <a:p>
            <a:pPr lvl="0">
              <a:defRPr/>
            </a:pPr>
            <a:r>
              <a:rPr lang="en-US" altLang="ko-KR" sz="3000" dirty="0"/>
              <a:t>6.</a:t>
            </a:r>
          </a:p>
          <a:p>
            <a:pPr lvl="0">
              <a:defRPr/>
            </a:pPr>
            <a:r>
              <a:rPr lang="en-US" altLang="ko-KR" sz="3000" dirty="0"/>
              <a:t>7</a:t>
            </a:r>
            <a:r>
              <a:rPr lang="en-US" altLang="ko-KR" sz="3000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(4)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6" y="51927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다음으로 내 정보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로그인을 한 상태라면 즐겨찾기 버튼과 로그아웃 버튼이 있고 자신이 닉네임이 나타납니다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즐겨찾기 버튼을 누르면 자신이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좋아요한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맥주들을 리스트로 볼 수 있고 해당 맥주를 누르면 맥주 정보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화면으로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fontAlgn="base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DF6FC87B-5B50-4F3F-A96A-1769BA7D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337542"/>
            <a:ext cx="6120130" cy="36771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82" y="1337542"/>
            <a:ext cx="2251583" cy="34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(5)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12136" y="51927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다음으로 바코드 찍기 화면입니다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카메라 탭을 누르면 사진 앱으로 넘어가는데 해당 바코드가 만약에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firebase </a:t>
            </a:r>
            <a:endParaRPr lang="en-US" altLang="ko-KR" dirty="0" smtClean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fontAlgn="base"/>
            <a:r>
              <a:rPr lang="ko-KR" altLang="en-US" dirty="0" smtClean="0">
                <a:latin typeface="바탕" panose="02030600000101010101" pitchFamily="18" charset="-127"/>
                <a:ea typeface="바탕" panose="02030600000101010101" pitchFamily="18" charset="-127"/>
              </a:rPr>
              <a:t>데이터에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없으면 맥주를 추가해 달라는 알림 창이 뜹니다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 YES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를 누르면 맥주를 추가할 수 있고 해당 데이터는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firebase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에 저장됩니다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F5D2B3FA-7A22-418E-A96D-0970CF8B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524931"/>
            <a:ext cx="6120130" cy="33023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37" y="3309812"/>
            <a:ext cx="34385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(6)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586660" y="495644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맥주 정보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맥주의 사진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브루어리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쓴맛 정도를 볼 수 있고 맥주의 간단한 약력도 볼 수 있습니다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또한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평점도 매길 수 있고 이 맥주가 나이별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성별로 선호도를 해시태그로 보여줍니다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그리고 스크롤을 내리면 리뷰를 쓸 수 있고 국가별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종류별 맥주 추천 버튼이 있어서 누르면 해당 화면으로 넘어갑니다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71F6B6D8-3949-41D7-A074-215430DB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36" y="1438444"/>
            <a:ext cx="6120130" cy="347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135" y="1438444"/>
            <a:ext cx="2164259" cy="32390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394" y="1438444"/>
            <a:ext cx="2119706" cy="34753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068" y="2228827"/>
            <a:ext cx="3738563" cy="24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최종 구현 화면</a:t>
            </a:r>
            <a:r>
              <a:rPr lang="en-US" altLang="ko-KR" dirty="0"/>
              <a:t>(7)</a:t>
            </a:r>
            <a:r>
              <a:rPr lang="ko-KR" altLang="en-US" dirty="0"/>
              <a:t>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15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CE8684B1-C516-4618-96B0-12BB3C90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17600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67937-4A7B-4166-BD30-9CD0CED0AA9C}"/>
              </a:ext>
            </a:extLst>
          </p:cNvPr>
          <p:cNvSpPr/>
          <p:nvPr/>
        </p:nvSpPr>
        <p:spPr>
          <a:xfrm>
            <a:off x="2699512" y="471564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마지막으로 국가별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종류별 맥주 추천 화면입니다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만약에 바코드를 찍은 맥주가 독일 맥주이며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바이젠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스타일의 맥주면 국가별 맥주 추천을 누르면 해당 국가의 다른 맥주를 추천해주고 종류별 맥주 추천을 누르면 해당 종류의 다른 맥주를 추천해줍니다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화면에서 다른 맥주를 누르면 해당 맥주의 화면으로 넘어갑니다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C4030969-FB59-45FA-8B40-1F39ED51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1285051"/>
            <a:ext cx="6120130" cy="33050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25" y="2430463"/>
            <a:ext cx="3731431" cy="174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3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개선된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바뀐점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3223" y="515179"/>
            <a:ext cx="4931744" cy="61601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개선된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바뀐점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ctr">
              <a:defRPr/>
            </a:pPr>
            <a:r>
              <a:rPr lang="en-US" altLang="ko-KR" dirty="0"/>
              <a:t>22</a:t>
            </a:r>
          </a:p>
        </p:txBody>
      </p:sp>
      <p:sp>
        <p:nvSpPr>
          <p:cNvPr id="24" name="텍스트 상자 59">
            <a:extLst>
              <a:ext uri="{FF2B5EF4-FFF2-40B4-BE49-F238E27FC236}">
                <a16:creationId xmlns:a16="http://schemas.microsoft.com/office/drawing/2014/main" id="{93017680-5902-4C66-A238-6D75DE6755B6}"/>
              </a:ext>
            </a:extLst>
          </p:cNvPr>
          <p:cNvSpPr txBox="1"/>
          <p:nvPr/>
        </p:nvSpPr>
        <p:spPr>
          <a:xfrm>
            <a:off x="3009015" y="4633237"/>
            <a:ext cx="785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kumimoji="1"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4710BE-97E1-4CC6-8EDD-955CF8EE136A}"/>
              </a:ext>
            </a:extLst>
          </p:cNvPr>
          <p:cNvSpPr/>
          <p:nvPr/>
        </p:nvSpPr>
        <p:spPr>
          <a:xfrm>
            <a:off x="1324082" y="5615355"/>
            <a:ext cx="10741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네이버 데이터 랩을 이용하여 </a:t>
            </a:r>
            <a:r>
              <a:rPr lang="en-US" altLang="ko-KR" dirty="0"/>
              <a:t>firebase</a:t>
            </a:r>
            <a:r>
              <a:rPr lang="ko-KR" altLang="en-US" dirty="0"/>
              <a:t>에 있는 모든 맥주의 연령별</a:t>
            </a:r>
            <a:r>
              <a:rPr lang="en-US" altLang="ko-KR" dirty="0"/>
              <a:t>,</a:t>
            </a:r>
            <a:r>
              <a:rPr lang="ko-KR" altLang="en-US" dirty="0"/>
              <a:t>성별 검색빈도를 분석하였습니다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45" y="1131196"/>
            <a:ext cx="2758553" cy="44687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F33005-12F5-4602-B068-50DAD69D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6" y="1387029"/>
            <a:ext cx="6245691" cy="38540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856" y="835499"/>
            <a:ext cx="4573251" cy="42402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967" y="345030"/>
            <a:ext cx="4619625" cy="505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개선된 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ctr">
              <a:defRPr/>
            </a:pPr>
            <a:r>
              <a:rPr lang="en-US" altLang="ko-KR" dirty="0"/>
              <a:t>23</a:t>
            </a:r>
          </a:p>
        </p:txBody>
      </p:sp>
      <p:sp>
        <p:nvSpPr>
          <p:cNvPr id="20" name="텍스트 상자 14">
            <a:extLst>
              <a:ext uri="{FF2B5EF4-FFF2-40B4-BE49-F238E27FC236}">
                <a16:creationId xmlns:a16="http://schemas.microsoft.com/office/drawing/2014/main" id="{9D701165-A4F6-4C89-AAA9-5272AC4DA04E}"/>
              </a:ext>
            </a:extLst>
          </p:cNvPr>
          <p:cNvSpPr txBox="1"/>
          <p:nvPr/>
        </p:nvSpPr>
        <p:spPr>
          <a:xfrm>
            <a:off x="6095999" y="3861437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latinLnBrk="0"/>
            <a:endParaRPr kumimoji="1"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 latinLnBrk="0"/>
            <a:r>
              <a:rPr kumimoji="1"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endParaRPr kumimoji="1"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2A8636-E400-4E78-B730-F6894B0107EF}"/>
              </a:ext>
            </a:extLst>
          </p:cNvPr>
          <p:cNvSpPr/>
          <p:nvPr/>
        </p:nvSpPr>
        <p:spPr>
          <a:xfrm>
            <a:off x="5424745" y="5219980"/>
            <a:ext cx="6006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해당 맥주가 어떤 성별과 어떤 연령에서 가장 인기 </a:t>
            </a:r>
            <a:endParaRPr lang="en-US" altLang="ko-KR" dirty="0" smtClean="0"/>
          </a:p>
          <a:p>
            <a:r>
              <a:rPr lang="ko-KR" altLang="en-US" dirty="0" smtClean="0"/>
              <a:t>많은지 알려 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80" y="1298844"/>
            <a:ext cx="3424518" cy="5125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10" y="35937"/>
            <a:ext cx="3847091" cy="50179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170868" y="4690334"/>
            <a:ext cx="656216" cy="40612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856338" y="4682813"/>
            <a:ext cx="656216" cy="406120"/>
          </a:xfrm>
          <a:prstGeom prst="ellipse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6. </a:t>
            </a:r>
            <a:r>
              <a:rPr lang="ko-KR" altLang="en-US" dirty="0"/>
              <a:t>시연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FAE38-328A-4D25-AA29-30309B8A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BBB3C-61A3-4A94-BC88-0EDAB6689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CFC0E-447C-40A2-934A-B62A5578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85B637-FB07-4D91-A23C-80BDFC83D6E3}" type="slidenum">
              <a:rPr lang="ko-KR" altLang="en-US" smtClean="0"/>
              <a:pPr algn="ctr"/>
              <a:t>28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4710BE-97E1-4CC6-8EDD-955CF8EE136A}"/>
              </a:ext>
            </a:extLst>
          </p:cNvPr>
          <p:cNvSpPr/>
          <p:nvPr/>
        </p:nvSpPr>
        <p:spPr>
          <a:xfrm>
            <a:off x="613185" y="2603103"/>
            <a:ext cx="10741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5952" y="511841"/>
            <a:ext cx="5876234" cy="5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95350" y="3605213"/>
            <a:ext cx="9720098" cy="89321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팀구성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배운점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4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개발 배경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FAE38-328A-4D25-AA29-30309B8A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팀 구성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BBB3C-61A3-4A94-BC88-0EDAB6689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CFC0E-447C-40A2-934A-B62A5578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85B637-FB07-4D91-A23C-80BDFC83D6E3}" type="slidenum">
              <a:rPr lang="ko-KR" altLang="en-US" smtClean="0"/>
              <a:pPr algn="ctr"/>
              <a:t>30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59662"/>
              </p:ext>
            </p:extLst>
          </p:nvPr>
        </p:nvGraphicFramePr>
        <p:xfrm>
          <a:off x="1340020" y="2043511"/>
          <a:ext cx="9310049" cy="2539245"/>
        </p:xfrm>
        <a:graphic>
          <a:graphicData uri="http://schemas.openxmlformats.org/drawingml/2006/table">
            <a:tbl>
              <a:tblPr/>
              <a:tblGrid>
                <a:gridCol w="611130">
                  <a:extLst>
                    <a:ext uri="{9D8B030D-6E8A-4147-A177-3AD203B41FA5}">
                      <a16:colId xmlns:a16="http://schemas.microsoft.com/office/drawing/2014/main" val="2394886772"/>
                    </a:ext>
                  </a:extLst>
                </a:gridCol>
                <a:gridCol w="887761">
                  <a:extLst>
                    <a:ext uri="{9D8B030D-6E8A-4147-A177-3AD203B41FA5}">
                      <a16:colId xmlns:a16="http://schemas.microsoft.com/office/drawing/2014/main" val="3194657900"/>
                    </a:ext>
                  </a:extLst>
                </a:gridCol>
                <a:gridCol w="1164391">
                  <a:extLst>
                    <a:ext uri="{9D8B030D-6E8A-4147-A177-3AD203B41FA5}">
                      <a16:colId xmlns:a16="http://schemas.microsoft.com/office/drawing/2014/main" val="4062312406"/>
                    </a:ext>
                  </a:extLst>
                </a:gridCol>
                <a:gridCol w="2879503">
                  <a:extLst>
                    <a:ext uri="{9D8B030D-6E8A-4147-A177-3AD203B41FA5}">
                      <a16:colId xmlns:a16="http://schemas.microsoft.com/office/drawing/2014/main" val="1740250240"/>
                    </a:ext>
                  </a:extLst>
                </a:gridCol>
                <a:gridCol w="1772980">
                  <a:extLst>
                    <a:ext uri="{9D8B030D-6E8A-4147-A177-3AD203B41FA5}">
                      <a16:colId xmlns:a16="http://schemas.microsoft.com/office/drawing/2014/main" val="1317454685"/>
                    </a:ext>
                  </a:extLst>
                </a:gridCol>
                <a:gridCol w="1994284">
                  <a:extLst>
                    <a:ext uri="{9D8B030D-6E8A-4147-A177-3AD203B41FA5}">
                      <a16:colId xmlns:a16="http://schemas.microsoft.com/office/drawing/2014/main" val="2492572504"/>
                    </a:ext>
                  </a:extLst>
                </a:gridCol>
              </a:tblGrid>
              <a:tr h="5078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직책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성명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학번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이메일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연락처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경험 및 능력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492428"/>
                  </a:ext>
                </a:extLst>
              </a:tr>
              <a:tr h="5078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변윤수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60162135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sooabc339@naver.com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010-9269-2638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JAVA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051870"/>
                  </a:ext>
                </a:extLst>
              </a:tr>
              <a:tr h="5078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김상범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60162100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sbkim0309@naver.com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010-3369-3736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JAVA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44138"/>
                  </a:ext>
                </a:extLst>
              </a:tr>
              <a:tr h="5078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김상우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60172137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aa6618@mju.ac.kr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010-5504-6618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JAVA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043119"/>
                  </a:ext>
                </a:extLst>
              </a:tr>
              <a:tr h="5078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백종욱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60162133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jongwook2010@naver.com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010-5435-9627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JAVA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72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4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FAE38-328A-4D25-AA29-30309B8A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배운점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BBB3C-61A3-4A94-BC88-0EDAB6689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CFC0E-447C-40A2-934A-B62A5578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E85B637-FB07-4D91-A23C-80BDFC83D6E3}" type="slidenum">
              <a:rPr lang="ko-KR" altLang="en-US" smtClean="0"/>
              <a:pPr algn="ctr"/>
              <a:t>31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4710BE-97E1-4CC6-8EDD-955CF8EE136A}"/>
              </a:ext>
            </a:extLst>
          </p:cNvPr>
          <p:cNvSpPr/>
          <p:nvPr/>
        </p:nvSpPr>
        <p:spPr>
          <a:xfrm>
            <a:off x="666973" y="1989917"/>
            <a:ext cx="107417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학교에서 배우지 않았던 기술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파이어베이스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안드로이드 스튜디오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공부할 수 있었습니다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학교에서 배운 기술</a:t>
            </a:r>
            <a:r>
              <a:rPr lang="en-US" altLang="ko-KR" dirty="0" smtClean="0"/>
              <a:t>(JAVA)</a:t>
            </a:r>
            <a:r>
              <a:rPr lang="ko-KR" altLang="en-US" dirty="0" smtClean="0"/>
              <a:t>를 실제 프로그램으로 구현하며 공부하였습니다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마지막에 추가한 데이터분석이 데이터를 찾는데 있어 어려웠지만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데이터를 가져와 가공하여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어플리케이션에 추가했다는 점에서 간단하지만 데이터분석을 해 볼 수 있었습니다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실제 프로그래밍 하여 프로그램을 만들 수 있는 기회가 없었는데 이번을 계기로 프로그래밍에 한층 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익숙해진 거 같습니다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710BE-97E1-4CC6-8EDD-955CF8EE136A}"/>
              </a:ext>
            </a:extLst>
          </p:cNvPr>
          <p:cNvSpPr/>
          <p:nvPr/>
        </p:nvSpPr>
        <p:spPr>
          <a:xfrm>
            <a:off x="666973" y="4205322"/>
            <a:ext cx="10741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err="1" smtClean="0"/>
              <a:t>깃허브</a:t>
            </a:r>
            <a:r>
              <a:rPr lang="ko-KR" altLang="en-US" dirty="0" smtClean="0"/>
              <a:t> 주소</a:t>
            </a:r>
            <a:endParaRPr lang="en-US" altLang="ko-KR" dirty="0" smtClean="0"/>
          </a:p>
          <a:p>
            <a:r>
              <a:rPr lang="en-US" altLang="ko-KR" dirty="0"/>
              <a:t>https://github.com/JudasKiss/Be_a_Beer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510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875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개발 배경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-101600" y="292100"/>
            <a:ext cx="1154223" cy="839096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6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1ED3E4-78F0-4FC7-B785-BD331EC71F27}"/>
              </a:ext>
            </a:extLst>
          </p:cNvPr>
          <p:cNvSpPr/>
          <p:nvPr/>
        </p:nvSpPr>
        <p:spPr>
          <a:xfrm>
            <a:off x="1052623" y="5621496"/>
            <a:ext cx="96649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latin typeface="+mn-ea"/>
              </a:rPr>
              <a:t>맥주를 구매하거나 마실 때 맥주의 정보에 대해서 잘 모르는 경우가 많다</a:t>
            </a:r>
            <a:r>
              <a:rPr lang="en-US" altLang="ko-KR" sz="2800" b="1" dirty="0">
                <a:latin typeface="+mn-ea"/>
              </a:rPr>
              <a:t>…</a:t>
            </a:r>
            <a:endParaRPr lang="en-US" altLang="ko-KR" sz="2800" b="1" dirty="0"/>
          </a:p>
        </p:txBody>
      </p:sp>
      <p:pic>
        <p:nvPicPr>
          <p:cNvPr id="1026" name="Picture 2" descr="CU, 수제맥주 매출비중 10% 돌파…편의점 맥주시장 판도 바뀐다 - 이투데이">
            <a:extLst>
              <a:ext uri="{FF2B5EF4-FFF2-40B4-BE49-F238E27FC236}">
                <a16:creationId xmlns:a16="http://schemas.microsoft.com/office/drawing/2014/main" id="{64F335A4-6689-49B6-9F39-E576A0F48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71625"/>
            <a:ext cx="5715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470468" y="2908683"/>
            <a:ext cx="5547474" cy="1363537"/>
          </a:xfrm>
        </p:spPr>
        <p:txBody>
          <a:bodyPr/>
          <a:lstStyle/>
          <a:p>
            <a:pPr fontAlgn="base"/>
            <a:r>
              <a:rPr lang="ko-KR" altLang="en-US" dirty="0"/>
              <a:t>위에 그림을 살펴보면 평소에 맥주를 즐겨 먹는다는 답변이 </a:t>
            </a:r>
            <a:r>
              <a:rPr lang="en-US" altLang="ko-KR" dirty="0"/>
              <a:t>89.1%</a:t>
            </a:r>
            <a:r>
              <a:rPr lang="ko-KR" altLang="en-US" dirty="0"/>
              <a:t>로 매우 많았습니다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설문조사 결과</a:t>
            </a:r>
            <a:r>
              <a:rPr lang="en-US" altLang="ko-KR" dirty="0"/>
              <a:t>(1)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        8</a:t>
            </a:r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416849571"/>
              </p:ext>
            </p:extLst>
          </p:nvPr>
        </p:nvGraphicFramePr>
        <p:xfrm>
          <a:off x="318985" y="2515599"/>
          <a:ext cx="4640474" cy="351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5448301" y="2908300"/>
            <a:ext cx="0" cy="546100"/>
          </a:xfrm>
          <a:prstGeom prst="line">
            <a:avLst/>
          </a:prstGeom>
          <a:ln w="76200">
            <a:solidFill>
              <a:srgbClr val="F14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0695AF-71B5-4E36-ADF9-3262CA2957C6}"/>
              </a:ext>
            </a:extLst>
          </p:cNvPr>
          <p:cNvSpPr/>
          <p:nvPr/>
        </p:nvSpPr>
        <p:spPr>
          <a:xfrm>
            <a:off x="946258" y="2025033"/>
            <a:ext cx="3534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Q. </a:t>
            </a:r>
            <a:r>
              <a:rPr lang="ko-KR" altLang="en-US" kern="0" dirty="0">
                <a:solidFill>
                  <a:prstClr val="black"/>
                </a:solidFill>
              </a:rPr>
              <a:t>평소에 맥주를 </a:t>
            </a:r>
            <a:r>
              <a:rPr lang="ko-KR" altLang="en-US" kern="0" dirty="0" err="1">
                <a:solidFill>
                  <a:prstClr val="black"/>
                </a:solidFill>
              </a:rPr>
              <a:t>즐겨드시나요</a:t>
            </a:r>
            <a:r>
              <a:rPr lang="en-US" altLang="ko-KR" kern="0" dirty="0">
                <a:solidFill>
                  <a:prstClr val="black"/>
                </a:solidFill>
              </a:rPr>
              <a:t>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95564" y="2908300"/>
            <a:ext cx="5847135" cy="1363537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위에 그림을 살펴보면 평소에 맥주를 구매할 때 맥주의 정보를 잘 몰라 불편함을 느낀 경험이 있다고 답변한 의견이 </a:t>
            </a:r>
            <a:r>
              <a:rPr lang="en-US" altLang="ko-KR" dirty="0"/>
              <a:t>86.4%</a:t>
            </a:r>
            <a:r>
              <a:rPr lang="ko-KR" altLang="en-US" dirty="0"/>
              <a:t>로 상당히 많았습니다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설문조사 결과</a:t>
            </a:r>
            <a:r>
              <a:rPr lang="en-US" altLang="ko-KR"/>
              <a:t>(2)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 9 </a:t>
            </a:r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252855628"/>
              </p:ext>
            </p:extLst>
          </p:nvPr>
        </p:nvGraphicFramePr>
        <p:xfrm>
          <a:off x="372066" y="2510861"/>
          <a:ext cx="4928973" cy="380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5448301" y="2908300"/>
            <a:ext cx="0" cy="546100"/>
          </a:xfrm>
          <a:prstGeom prst="line">
            <a:avLst/>
          </a:prstGeom>
          <a:ln w="76200">
            <a:solidFill>
              <a:srgbClr val="F14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7776A7-A5F9-4A3E-B713-0EE91C95D41F}"/>
              </a:ext>
            </a:extLst>
          </p:cNvPr>
          <p:cNvSpPr/>
          <p:nvPr/>
        </p:nvSpPr>
        <p:spPr>
          <a:xfrm>
            <a:off x="457200" y="1682427"/>
            <a:ext cx="4791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Q.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평소에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맥주를 구매할 때 맥주의 정보를 잘 몰라 불편함을 느낀 경험이 있으신가요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?</a:t>
            </a:r>
            <a:r>
              <a:rPr kumimoji="0" lang="ko-KR" altLang="en-US" sz="18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11800" y="2908300"/>
            <a:ext cx="6360848" cy="2241122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위에 그림을 살펴보면 맥주의 정보를 알 수 있고 맥주 추천을 받을 수 있는 </a:t>
            </a:r>
            <a:r>
              <a:rPr lang="ko-KR" altLang="en-US" dirty="0" err="1"/>
              <a:t>에플리케이션이</a:t>
            </a:r>
            <a:r>
              <a:rPr lang="ko-KR" altLang="en-US" dirty="0"/>
              <a:t> 있다면 사용하겠다는 의견이 </a:t>
            </a:r>
            <a:r>
              <a:rPr lang="en-US" altLang="ko-KR" dirty="0"/>
              <a:t>91.9%</a:t>
            </a:r>
            <a:r>
              <a:rPr lang="ko-KR" altLang="en-US" dirty="0"/>
              <a:t>로 프로젝트의 목적이 유의미함을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설문조사 결과</a:t>
            </a:r>
            <a:r>
              <a:rPr lang="en-US" altLang="ko-KR"/>
              <a:t>(3)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 10</a:t>
            </a:r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563383832"/>
              </p:ext>
            </p:extLst>
          </p:nvPr>
        </p:nvGraphicFramePr>
        <p:xfrm>
          <a:off x="387564" y="2727702"/>
          <a:ext cx="4928973" cy="3586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5448301" y="2908300"/>
            <a:ext cx="0" cy="546100"/>
          </a:xfrm>
          <a:prstGeom prst="line">
            <a:avLst/>
          </a:prstGeom>
          <a:ln w="76200">
            <a:solidFill>
              <a:srgbClr val="F14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4E4C28-7B52-4C22-BD06-B9EC8B4ECFF4}"/>
              </a:ext>
            </a:extLst>
          </p:cNvPr>
          <p:cNvSpPr/>
          <p:nvPr/>
        </p:nvSpPr>
        <p:spPr>
          <a:xfrm>
            <a:off x="225792" y="1860550"/>
            <a:ext cx="6928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Q.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만약 어플리케이션을 통해 맥주의 정보를 알 수 있고 맥주 추천을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black"/>
                </a:solidFill>
              </a:rPr>
              <a:t>받을 수 있다면 어플리케이션을 사용하시겠습니까</a:t>
            </a:r>
            <a:r>
              <a:rPr lang="en-US" altLang="ko-KR" kern="0" dirty="0">
                <a:solidFill>
                  <a:prstClr val="black"/>
                </a:solidFill>
              </a:rPr>
              <a:t>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511800" y="3126245"/>
            <a:ext cx="6532080" cy="2384983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위에 그림을 살펴보면 회의를 통해 이루어졌던 기능들이 대부분 필요함을 알 수 있었고 추가적으로 맥주 검색 히스토리</a:t>
            </a:r>
            <a:r>
              <a:rPr lang="en-US" altLang="ko-KR" dirty="0"/>
              <a:t>, </a:t>
            </a:r>
            <a:r>
              <a:rPr lang="ko-KR" altLang="en-US" dirty="0"/>
              <a:t>맥주 랭킹 기능을 원한다는 의견이 있었습니다</a:t>
            </a:r>
            <a:r>
              <a:rPr lang="en-US" altLang="ko-KR" dirty="0"/>
              <a:t>. </a:t>
            </a:r>
            <a:r>
              <a:rPr lang="ko-KR" altLang="en-US" dirty="0"/>
              <a:t>추가적으로 맥주정보를 편리하게 제공 받을 수 있는 기능과 맥주 정보를 직접 추가할 수 있는 기능이 있으면 좋겠다는 의견이 있었습니다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현재 사용자의 위치에서 맥주 파는 곳이 어디가 제일 가까운지도 알려주는 기능을 추가해달라는 의견도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200000"/>
              </a:lnSpc>
              <a:defRPr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설문조사 결과</a:t>
            </a:r>
            <a:r>
              <a:rPr lang="en-US" altLang="ko-KR" dirty="0"/>
              <a:t>(4)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       11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430013" y="3429000"/>
            <a:ext cx="0" cy="546100"/>
          </a:xfrm>
          <a:prstGeom prst="line">
            <a:avLst/>
          </a:prstGeom>
          <a:ln w="76200">
            <a:solidFill>
              <a:srgbClr val="F14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내용 개체 틀 19"/>
          <p:cNvGraphicFramePr>
            <a:graphicFrameLocks noGrp="1"/>
          </p:cNvGraphicFramePr>
          <p:nvPr>
            <p:ph idx="14" hasCustomPrompt="1"/>
            <p:extLst>
              <p:ext uri="{D42A27DB-BD31-4B8C-83A1-F6EECF244321}">
                <p14:modId xmlns:p14="http://schemas.microsoft.com/office/powerpoint/2010/main" val="3623110927"/>
              </p:ext>
            </p:extLst>
          </p:nvPr>
        </p:nvGraphicFramePr>
        <p:xfrm>
          <a:off x="617396" y="2640584"/>
          <a:ext cx="4543655" cy="380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내용 개체 틀 4"/>
          <p:cNvSpPr>
            <a:spLocks noGrp="1"/>
          </p:cNvSpPr>
          <p:nvPr/>
        </p:nvSpPr>
        <p:spPr>
          <a:xfrm>
            <a:off x="5511800" y="3473450"/>
            <a:ext cx="6414354" cy="203777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Font typeface="+mj-lt"/>
              <a:buNone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52C4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451B0D-12B4-4015-8F5D-79CDDEE03483}"/>
              </a:ext>
            </a:extLst>
          </p:cNvPr>
          <p:cNvSpPr/>
          <p:nvPr/>
        </p:nvSpPr>
        <p:spPr>
          <a:xfrm>
            <a:off x="310896" y="1653001"/>
            <a:ext cx="5982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Q.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어플리케이션에서 꼭 필요하다고 생각하는 기능은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무엇인가요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?(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복수 응답 가능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2</a:t>
            </a:r>
            <a:r>
              <a:rPr lang="en-US" altLang="ko-KR" sz="4000" dirty="0" smtClean="0"/>
              <a:t>.</a:t>
            </a:r>
            <a:r>
              <a:rPr lang="ko-KR" altLang="en-US" sz="4000" dirty="0" smtClean="0"/>
              <a:t>설계 목적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7567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깔끔템플릿_hjjj">
      <a:dk1>
        <a:srgbClr val="252C41"/>
      </a:dk1>
      <a:lt1>
        <a:srgbClr val="EEEFF3"/>
      </a:lt1>
      <a:dk2>
        <a:srgbClr val="252C41"/>
      </a:dk2>
      <a:lt2>
        <a:srgbClr val="F4F5F9"/>
      </a:lt2>
      <a:accent1>
        <a:srgbClr val="F1404B"/>
      </a:accent1>
      <a:accent2>
        <a:srgbClr val="505050"/>
      </a:accent2>
      <a:accent3>
        <a:srgbClr val="EAE2CE"/>
      </a:accent3>
      <a:accent4>
        <a:srgbClr val="45478B"/>
      </a:accent4>
      <a:accent5>
        <a:srgbClr val="8DB9B5"/>
      </a:accent5>
      <a:accent6>
        <a:srgbClr val="AC005A"/>
      </a:accent6>
      <a:hlink>
        <a:srgbClr val="F1404B"/>
      </a:hlink>
      <a:folHlink>
        <a:srgbClr val="F1404B"/>
      </a:folHlink>
    </a:clrScheme>
    <a:fontScheme name="사용자 지정 9">
      <a:majorFont>
        <a:latin typeface="한둥근체 제목"/>
        <a:ea typeface="한둥근체 제목"/>
        <a:cs typeface=""/>
      </a:majorFont>
      <a:minorFont>
        <a:latin typeface="한둥근체 돋움"/>
        <a:ea typeface="한둥근체 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DDDFE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1076</Words>
  <Application>Microsoft Office PowerPoint</Application>
  <PresentationFormat>와이드스크린</PresentationFormat>
  <Paragraphs>200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굴림</vt:lpstr>
      <vt:lpstr>맑은 고딕</vt:lpstr>
      <vt:lpstr>바탕</vt:lpstr>
      <vt:lpstr>한둥근체 돋움</vt:lpstr>
      <vt:lpstr>한둥근체 제목</vt:lpstr>
      <vt:lpstr>함초롬돋움</vt:lpstr>
      <vt:lpstr>함초롬바탕</vt:lpstr>
      <vt:lpstr>Arial</vt:lpstr>
      <vt:lpstr>Office 테마</vt:lpstr>
      <vt:lpstr>최종발표 </vt:lpstr>
      <vt:lpstr>PowerPoint 프레젠테이션</vt:lpstr>
      <vt:lpstr>1. 개발 배경</vt:lpstr>
      <vt:lpstr>개발 배경</vt:lpstr>
      <vt:lpstr>설문조사 결과(1)</vt:lpstr>
      <vt:lpstr>설문조사 결과(2)</vt:lpstr>
      <vt:lpstr>설문조사 결과(3)</vt:lpstr>
      <vt:lpstr>설문조사 결과(4)</vt:lpstr>
      <vt:lpstr>2.설계 목적</vt:lpstr>
      <vt:lpstr>설계 목적  </vt:lpstr>
      <vt:lpstr>3.문제 해결에 적용된 소프트웨어 </vt:lpstr>
      <vt:lpstr>Firebase Database 선정  </vt:lpstr>
      <vt:lpstr> Jsoup  </vt:lpstr>
      <vt:lpstr> 선호 해시태그  </vt:lpstr>
      <vt:lpstr>4. 기능 설명</vt:lpstr>
      <vt:lpstr>최종 구현 화면(1)</vt:lpstr>
      <vt:lpstr>최종 구현 화면 (2)</vt:lpstr>
      <vt:lpstr>최종 구현 화면(3)  </vt:lpstr>
      <vt:lpstr>최종 구현 화면  </vt:lpstr>
      <vt:lpstr>최종 구현 화면(4)  </vt:lpstr>
      <vt:lpstr>최종 구현 화면(5)  </vt:lpstr>
      <vt:lpstr>최종 구현 화면(6)  </vt:lpstr>
      <vt:lpstr>최종 구현 화면(7)  </vt:lpstr>
      <vt:lpstr>5. 개선된 점(바뀐점)</vt:lpstr>
      <vt:lpstr>개선된 점(바뀐점)</vt:lpstr>
      <vt:lpstr>개선된 점</vt:lpstr>
      <vt:lpstr>6. 시연</vt:lpstr>
      <vt:lpstr>시연</vt:lpstr>
      <vt:lpstr>7. 팀구성 및 배운점</vt:lpstr>
      <vt:lpstr>팀 구성</vt:lpstr>
      <vt:lpstr>배운점</vt:lpstr>
      <vt:lpstr>감사합니다!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안현정</dc:creator>
  <cp:lastModifiedBy>User</cp:lastModifiedBy>
  <cp:revision>305</cp:revision>
  <dcterms:created xsi:type="dcterms:W3CDTF">2017-09-02T05:32:31Z</dcterms:created>
  <dcterms:modified xsi:type="dcterms:W3CDTF">2021-05-30T07:20:17Z</dcterms:modified>
  <cp:version/>
</cp:coreProperties>
</file>